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60" r:id="rId5"/>
    <p:sldId id="1510" r:id="rId6"/>
    <p:sldId id="1529" r:id="rId7"/>
    <p:sldId id="1528" r:id="rId8"/>
    <p:sldId id="1519" r:id="rId9"/>
    <p:sldId id="1527" r:id="rId10"/>
    <p:sldId id="1520" r:id="rId11"/>
    <p:sldId id="1522" r:id="rId12"/>
    <p:sldId id="1526" r:id="rId13"/>
    <p:sldId id="263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9ED8FC-C5C7-44D2-B767-3E472CD066D5}" v="906" dt="2025-11-06T13:39:48.342"/>
    <p1510:client id="{0453E0E0-1F94-4AEA-B012-F430DC2FCA46}" v="550" dt="2025-11-05T22:57:50.341"/>
    <p1510:client id="{40D7204F-3B33-470A-840B-C726EAB6BBD2}" v="874" dt="2025-11-04T22:56:38.878"/>
    <p1510:client id="{45234A36-E9E0-4721-8887-11C43442A447}" v="101" dt="2025-11-06T12:53:31.747"/>
    <p1510:client id="{4EC0F1B2-77E9-4CA2-86AD-EC765E80DE3C}" v="147" dt="2025-11-06T05:28:50.049"/>
    <p1510:client id="{B3A6AB5D-8F6F-4B67-8B00-3384DB83DC05}" v="2361" dt="2025-11-05T20:19:52.120"/>
    <p1510:client id="{EA0B6C66-508D-4635-B5AF-8680744780C5}" v="16" dt="2025-11-06T15:34:16.6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3D75C-E774-27FA-E846-6348F05A3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AD888C-188B-90CD-D51D-59867A9175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FFAF3D-726E-9CF2-0C73-64C017599B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6A9955"/>
                </a:solidFill>
              </a:rPr>
              <a:t>“The shaded area represents the 95% confidence interval, showing the range where we expect the true average price to lie, </a:t>
            </a:r>
            <a:endParaRPr lang="en-US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6A9955"/>
                </a:solidFill>
              </a:rPr>
              <a:t>giving insight into the reliability of the trend.”</a:t>
            </a:r>
            <a:endParaRPr lang="en-US"/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51DEF-AF91-9661-6B56-D1665DED6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556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A5B64-5EEF-FC5D-BBC3-C59A5FBC6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0ED7E6-67EB-3F79-E1DE-2AAD362F02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C67E45-7290-894E-A823-09F20DB386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6A9955"/>
                </a:solidFill>
              </a:rPr>
              <a:t>“The shaded area represents the 95% confidence interval, showing the range where we expect the true average price to lie, </a:t>
            </a:r>
            <a:endParaRPr lang="en-US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6A9955"/>
                </a:solidFill>
              </a:rPr>
              <a:t>giving insight into the reliability of the trend.”</a:t>
            </a:r>
            <a:endParaRPr lang="en-US"/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2D67C-B866-43F2-B191-638C1E45BE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533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6A9955"/>
                </a:solidFill>
              </a:rPr>
              <a:t>“The shaded area represents the 95% confidence interval, showing the range where we expect the true average price to lie, </a:t>
            </a:r>
            <a:endParaRPr lang="en-US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6A9955"/>
                </a:solidFill>
              </a:rPr>
              <a:t>giving insight into the reliability of the trend.”</a:t>
            </a:r>
            <a:endParaRPr lang="en-US"/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69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11/6/2025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11/6/2025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11/6/2025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11/6/2025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11/6/2025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11/6/2025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11/6/2025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11/6/2025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hnguyen72/Exploring_Computer_Prices" TargetMode="External"/><Relationship Id="rId2" Type="http://schemas.openxmlformats.org/officeDocument/2006/relationships/hyperlink" Target="https://www.kaggle.com/datasets/paperxd/all-computer-prices/data" TargetMode="External"/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2F81C-2BD8-A4FA-1C47-752CDA281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630" y="3581"/>
            <a:ext cx="9131642" cy="4644081"/>
          </a:xfrm>
        </p:spPr>
        <p:txBody>
          <a:bodyPr/>
          <a:lstStyle/>
          <a:p>
            <a:r>
              <a:rPr lang="en-US" sz="5400">
                <a:ea typeface="+mj-lt"/>
                <a:cs typeface="+mj-lt"/>
              </a:rPr>
              <a:t>Exploring Computer</a:t>
            </a:r>
            <a:r>
              <a:rPr lang="en-US" sz="6600">
                <a:ea typeface="+mj-lt"/>
                <a:cs typeface="+mj-lt"/>
              </a:rPr>
              <a:t> Prices</a:t>
            </a:r>
            <a:endParaRPr lang="en-US" sz="5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D53411-4585-040B-5834-42C4EFE762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>
            <a:normAutofit/>
          </a:bodyPr>
          <a:lstStyle/>
          <a:p>
            <a:r>
              <a:rPr lang="en-US" sz="1800"/>
              <a:t>Presented by Hung Nguyen | </a:t>
            </a:r>
            <a:r>
              <a:rPr lang="en-US" sz="1800">
                <a:ea typeface="+mn-lt"/>
                <a:cs typeface="+mn-lt"/>
              </a:rPr>
              <a:t>Cohort 13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98690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9F20-7FE0-9464-CC8C-AAB74EE17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pic>
        <p:nvPicPr>
          <p:cNvPr id="5" name="Picture Placeholder 4" descr="A road winding through a forest">
            <a:extLst>
              <a:ext uri="{FF2B5EF4-FFF2-40B4-BE49-F238E27FC236}">
                <a16:creationId xmlns:a16="http://schemas.microsoft.com/office/drawing/2014/main" id="{164FB9BE-89B8-A73D-CB0C-5BF6EAC06D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72345-EDED-4266-CFF8-650FF0BB1E4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1800" b="1"/>
          </a:p>
          <a:p>
            <a:pPr marL="342900" indent="-342900">
              <a:buAutoNum type="arabicPeriod"/>
            </a:pPr>
            <a:r>
              <a:rPr lang="en-US" sz="1800" b="1">
                <a:ea typeface="+mn-lt"/>
                <a:cs typeface="+mn-lt"/>
              </a:rPr>
              <a:t>Average retail prices for desktop and laptop has been steadily increase overtime (8 years)</a:t>
            </a:r>
          </a:p>
          <a:p>
            <a:pPr marL="342900" indent="-342900">
              <a:buAutoNum type="arabicPeriod"/>
            </a:pPr>
            <a:r>
              <a:rPr lang="en-US" sz="1800" b="1"/>
              <a:t>Consider finding a laptop/desktop with good quality of CPU and GPU model</a:t>
            </a:r>
          </a:p>
          <a:p>
            <a:pPr marL="342900" indent="-342900">
              <a:buAutoNum type="arabicPeriod"/>
            </a:pPr>
            <a:r>
              <a:rPr lang="en-US" sz="1800" b="1">
                <a:ea typeface="+mn-lt"/>
                <a:cs typeface="+mn-lt"/>
              </a:rPr>
              <a:t>Shopping Brand recommendation when there's a tech sale</a:t>
            </a:r>
          </a:p>
          <a:p>
            <a:pPr marL="571500" lvl="1">
              <a:buFont typeface="Courier New" panose="020B0604020202020204" pitchFamily="34" charset="0"/>
              <a:buChar char="o"/>
            </a:pPr>
            <a:r>
              <a:rPr lang="en-US" sz="1600" b="1"/>
              <a:t>1st: Baseline -&gt; Lenovo, HP, Dell  </a:t>
            </a:r>
          </a:p>
          <a:p>
            <a:pPr marL="571500" lvl="1">
              <a:buFont typeface="Courier New" panose="020B0604020202020204" pitchFamily="34" charset="0"/>
              <a:buChar char="o"/>
            </a:pPr>
            <a:r>
              <a:rPr lang="en-US" sz="1600" b="1"/>
              <a:t>2nd: Anything than Gaming -&gt; Apple</a:t>
            </a:r>
          </a:p>
          <a:p>
            <a:pPr marL="571500" lvl="1">
              <a:buFont typeface="Courier New" panose="020B0604020202020204" pitchFamily="34" charset="0"/>
              <a:buChar char="o"/>
            </a:pPr>
            <a:r>
              <a:rPr lang="en-US" sz="1600" b="1"/>
              <a:t>3rd: Gaming -&gt; Razer (Premium), ASUS (</a:t>
            </a:r>
            <a:r>
              <a:rPr lang="en" sz="1600" b="1">
                <a:ea typeface="+mn-lt"/>
                <a:cs typeface="+mn-lt"/>
              </a:rPr>
              <a:t>Cost-effective) </a:t>
            </a:r>
          </a:p>
          <a:p>
            <a:pPr marL="571500" lvl="1">
              <a:buFont typeface="Courier New" panose="020B0604020202020204" pitchFamily="34" charset="0"/>
              <a:buChar char="o"/>
            </a:pPr>
            <a:endParaRPr lang="en-US" sz="1600" b="1"/>
          </a:p>
          <a:p>
            <a:pPr marL="342900" indent="-342900">
              <a:buAutoNum type="arabicPeriod"/>
            </a:pPr>
            <a:endParaRPr lang="en-US" b="1"/>
          </a:p>
          <a:p>
            <a:pPr marL="342900" indent="-342900">
              <a:buAutoNum type="arabicPeriod"/>
            </a:pPr>
            <a:endParaRPr lang="en-US" sz="1800" b="1"/>
          </a:p>
          <a:p>
            <a:pPr marL="0" indent="0">
              <a:buNone/>
            </a:pPr>
            <a:endParaRPr lang="en-US" sz="1800" b="1"/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941379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2F8EAF-D9DE-9FD3-ED83-7032E7D7F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A6679F-0290-515C-BB0F-947C10AC81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n-lt"/>
                <a:cs typeface="+mn-lt"/>
              </a:rPr>
              <a:t>Python Libraries:</a:t>
            </a:r>
            <a:r>
              <a:rPr lang="en-US">
                <a:ea typeface="+mn-lt"/>
                <a:cs typeface="+mn-lt"/>
              </a:rPr>
              <a:t> Pandas, NumPy, Matplotlib, Seaborn</a:t>
            </a:r>
            <a:endParaRPr lang="en-US" b="1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Data Source: All Computer 2025 </a:t>
            </a:r>
          </a:p>
          <a:p>
            <a:pPr>
              <a:spcBef>
                <a:spcPts val="0"/>
              </a:spcBef>
              <a:spcAft>
                <a:spcPts val="1000"/>
              </a:spcAft>
            </a:pPr>
            <a:r>
              <a:rPr lang="en-US">
                <a:ea typeface="+mn-lt"/>
                <a:cs typeface="+mn-lt"/>
                <a:hlinkClick r:id="rId2"/>
              </a:rPr>
              <a:t>https://www.kaggle.com/datasets/paperxd/all-computer-prices/data</a:t>
            </a:r>
            <a:endParaRPr lang="en-US" b="1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1000"/>
              </a:spcAft>
            </a:pPr>
            <a:r>
              <a:rPr lang="en-US" b="1" err="1">
                <a:ea typeface="+mn-lt"/>
                <a:cs typeface="+mn-lt"/>
              </a:rPr>
              <a:t>Github</a:t>
            </a:r>
            <a:r>
              <a:rPr lang="en-US" b="1">
                <a:ea typeface="+mn-lt"/>
                <a:cs typeface="+mn-lt"/>
              </a:rPr>
              <a:t>: </a:t>
            </a:r>
            <a:r>
              <a:rPr lang="en-US">
                <a:ea typeface="+mn-lt"/>
                <a:cs typeface="+mn-lt"/>
                <a:hlinkClick r:id="rId3"/>
              </a:rPr>
              <a:t>https://github.com/hhnguyen72/Exploring_Computer_Prices</a:t>
            </a:r>
            <a:endParaRPr lang="en-US" b="1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5105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33A0-1764-3DC0-A9D7-7733B04AF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1344168"/>
            <a:ext cx="9198864" cy="3291840"/>
          </a:xfrm>
        </p:spPr>
        <p:txBody>
          <a:bodyPr/>
          <a:lstStyle/>
          <a:p>
            <a:r>
              <a:rPr lang="en-US"/>
              <a:t>"Has the price for a computer significantly increase overtime?</a:t>
            </a:r>
            <a:br>
              <a:rPr lang="en-US"/>
            </a:br>
            <a:r>
              <a:rPr lang="en-US"/>
              <a:t>What is your recommendation on what laptop/desktop to buy?"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6822A-D1D9-EA6C-D8F4-6F6AB9565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5064" y="5349240"/>
            <a:ext cx="9043416" cy="466344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Research Question/Direction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035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50087-D0BC-9CEB-6E5F-7B2F65CCF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showing the average computer prices over time&#10;&#10;AI-generated content may be incorrect.">
            <a:extLst>
              <a:ext uri="{FF2B5EF4-FFF2-40B4-BE49-F238E27FC236}">
                <a16:creationId xmlns:a16="http://schemas.microsoft.com/office/drawing/2014/main" id="{77AD9358-78BA-6F08-A4AA-8492A4B4E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" y="-2342"/>
            <a:ext cx="12166235" cy="656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25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D0FAA8-DDB1-3A5C-EE24-2D305F323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FFCE3E-980B-32A3-9713-F214C2085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" y="0"/>
            <a:ext cx="8543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00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16B28D-4753-E683-121F-112A49034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BCA86671-D9D1-80A1-AD30-83F29BB7E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6" y="419256"/>
            <a:ext cx="12171700" cy="603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85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6AFF33-F290-CAC8-B05D-AB6FFC7BD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9A96B39E-B573-5ADD-03BF-7199CF0F7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3" y="161925"/>
            <a:ext cx="10506075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927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B63E0-7A1D-5E60-9ED1-8E49861C1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6F6077-8732-285B-538D-3AC2C78C9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679" y="-26742"/>
            <a:ext cx="7895553" cy="47929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332E9E-C16A-2034-ED51-121827C77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738" y="2064186"/>
            <a:ext cx="6311915" cy="479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524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3F176C-7850-E14F-34A4-BC19E0E75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dots&#10;&#10;AI-generated content may be incorrect.">
            <a:extLst>
              <a:ext uri="{FF2B5EF4-FFF2-40B4-BE49-F238E27FC236}">
                <a16:creationId xmlns:a16="http://schemas.microsoft.com/office/drawing/2014/main" id="{66698D3C-CC71-8E37-A31D-8E3DCF952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" y="-5108"/>
            <a:ext cx="9078837" cy="686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73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5542A-BA6A-DFB7-61EB-F9E568FCE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74F-2DED-4479-A300-0312D6D31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948" y="781533"/>
            <a:ext cx="6858000" cy="932688"/>
          </a:xfrm>
        </p:spPr>
        <p:txBody>
          <a:bodyPr/>
          <a:lstStyle/>
          <a:p>
            <a:r>
              <a:rPr lang="en-US"/>
              <a:t>Future Areas of Research 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C275B-B146-0F49-914A-802A4D1ED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223624" y="1713448"/>
            <a:ext cx="8328338" cy="36757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1800" b="1"/>
          </a:p>
          <a:p>
            <a:pPr marL="342900" indent="-342900">
              <a:buAutoNum type="arabicPeriod"/>
            </a:pPr>
            <a:r>
              <a:rPr lang="en-US" sz="1800" b="1" dirty="0"/>
              <a:t>Apply a Machine Learning Model</a:t>
            </a:r>
          </a:p>
          <a:p>
            <a:pPr marL="342900" indent="-342900">
              <a:buAutoNum type="arabicPeriod"/>
            </a:pPr>
            <a:r>
              <a:rPr lang="en-US" sz="1800" b="1" dirty="0">
                <a:ea typeface="+mn-lt"/>
                <a:cs typeface="+mn-lt"/>
              </a:rPr>
              <a:t>Include more Datasets (</a:t>
            </a:r>
            <a:r>
              <a:rPr lang="en-US" sz="1800" b="1" dirty="0" err="1">
                <a:ea typeface="+mn-lt"/>
                <a:cs typeface="+mn-lt"/>
              </a:rPr>
              <a:t>e.g</a:t>
            </a:r>
            <a:r>
              <a:rPr lang="en-US" sz="1800" b="1" dirty="0">
                <a:ea typeface="+mn-lt"/>
                <a:cs typeface="+mn-lt"/>
              </a:rPr>
              <a:t>: Count of Devices sold, Brand's Stock)</a:t>
            </a:r>
            <a:endParaRPr lang="en-US"/>
          </a:p>
          <a:p>
            <a:pPr marL="342900" indent="-342900">
              <a:buAutoNum type="arabicPeriod"/>
            </a:pPr>
            <a:r>
              <a:rPr lang="en-US" sz="1800" b="1" dirty="0"/>
              <a:t>Analyze the other features' correlation (OS, </a:t>
            </a:r>
            <a:r>
              <a:rPr lang="en-US" sz="1800" b="1" dirty="0" err="1"/>
              <a:t>CPU_Brand</a:t>
            </a:r>
            <a:r>
              <a:rPr lang="en-US" sz="1800" b="1" dirty="0"/>
              <a:t>)</a:t>
            </a:r>
          </a:p>
          <a:p>
            <a:pPr marL="342900" indent="-342900">
              <a:buAutoNum type="arabicPeriod"/>
            </a:pPr>
            <a:r>
              <a:rPr lang="en-US" sz="1800" b="1" dirty="0"/>
              <a:t>Create my own </a:t>
            </a:r>
            <a:r>
              <a:rPr lang="en-US" sz="1800" b="1" dirty="0" err="1"/>
              <a:t>PcParts</a:t>
            </a:r>
            <a:r>
              <a:rPr lang="en-US" sz="1800" b="1" dirty="0"/>
              <a:t> Builder </a:t>
            </a:r>
          </a:p>
          <a:p>
            <a:pPr marL="0" indent="0">
              <a:buNone/>
            </a:pPr>
            <a:endParaRPr lang="en-US" sz="1800" b="1"/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24176392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9F7478-D48A-4FC3-A70B-05B704278092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629CA71-ACFA-46CC-8E61-4A5AB670DDE8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11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Helena</vt:lpstr>
      <vt:lpstr>Exploring Computer Prices</vt:lpstr>
      <vt:lpstr>"Has the price for a computer significantly increase overtime? What is your recommendation on what laptop/desktop to buy?"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Areas of Research 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14</cp:revision>
  <dcterms:created xsi:type="dcterms:W3CDTF">2025-11-04T17:27:21Z</dcterms:created>
  <dcterms:modified xsi:type="dcterms:W3CDTF">2025-11-06T15:39:21Z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